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6" r:id="rId6"/>
    <p:sldId id="268" r:id="rId7"/>
    <p:sldId id="260" r:id="rId8"/>
    <p:sldId id="278" r:id="rId9"/>
    <p:sldId id="261" r:id="rId10"/>
    <p:sldId id="273" r:id="rId11"/>
    <p:sldId id="269" r:id="rId12"/>
    <p:sldId id="262" r:id="rId13"/>
    <p:sldId id="263" r:id="rId14"/>
    <p:sldId id="280" r:id="rId15"/>
    <p:sldId id="282" r:id="rId16"/>
    <p:sldId id="281" r:id="rId17"/>
    <p:sldId id="264" r:id="rId18"/>
    <p:sldId id="265" r:id="rId19"/>
    <p:sldId id="274" r:id="rId20"/>
    <p:sldId id="271" r:id="rId21"/>
    <p:sldId id="270" r:id="rId22"/>
    <p:sldId id="272" r:id="rId23"/>
    <p:sldId id="267" r:id="rId24"/>
    <p:sldId id="279" r:id="rId25"/>
    <p:sldId id="275" r:id="rId26"/>
    <p:sldId id="276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112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line3D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Demand</c:v>
                </c:pt>
              </c:strCache>
            </c:strRef>
          </c:tx>
          <c:cat>
            <c:strRef>
              <c:f>Sheet1!$A$1:$A$13</c:f>
              <c:strCache>
                <c:ptCount val="13"/>
                <c:pt idx="0">
                  <c:v>Month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Regular Completions</c:v>
                </c:pt>
              </c:strCache>
            </c:strRef>
          </c:tx>
          <c:cat>
            <c:strRef>
              <c:f>Sheet1!$A$1:$A$13</c:f>
              <c:strCache>
                <c:ptCount val="13"/>
                <c:pt idx="0">
                  <c:v>Month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006928"/>
        <c:axId val="-560006384"/>
        <c:axId val="-365645696"/>
      </c:line3DChart>
      <c:catAx>
        <c:axId val="-560006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60006384"/>
        <c:crosses val="autoZero"/>
        <c:auto val="1"/>
        <c:lblAlgn val="ctr"/>
        <c:lblOffset val="100"/>
        <c:noMultiLvlLbl val="0"/>
      </c:catAx>
      <c:valAx>
        <c:axId val="-560006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60006928"/>
        <c:crosses val="autoZero"/>
        <c:crossBetween val="between"/>
      </c:valAx>
      <c:serAx>
        <c:axId val="-365645696"/>
        <c:scaling>
          <c:orientation val="minMax"/>
        </c:scaling>
        <c:delete val="0"/>
        <c:axPos val="b"/>
        <c:majorTickMark val="out"/>
        <c:minorTickMark val="none"/>
        <c:tickLblPos val="nextTo"/>
        <c:crossAx val="-560006384"/>
        <c:crosses val="autoZero"/>
      </c:ser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Demand</c:v>
                </c:pt>
              </c:strCache>
            </c:strRef>
          </c:tx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Elastic Completions</c:v>
                </c:pt>
              </c:strCache>
            </c:strRef>
          </c:tx>
          <c:val>
            <c:numRef>
              <c:f>Sheet1!$C$2:$C$13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60004208"/>
        <c:axId val="-560003664"/>
        <c:axId val="-362980928"/>
      </c:line3DChart>
      <c:catAx>
        <c:axId val="-560004208"/>
        <c:scaling>
          <c:orientation val="minMax"/>
        </c:scaling>
        <c:delete val="0"/>
        <c:axPos val="b"/>
        <c:majorTickMark val="out"/>
        <c:minorTickMark val="none"/>
        <c:tickLblPos val="nextTo"/>
        <c:crossAx val="-560003664"/>
        <c:crosses val="autoZero"/>
        <c:auto val="1"/>
        <c:lblAlgn val="ctr"/>
        <c:lblOffset val="100"/>
        <c:noMultiLvlLbl val="0"/>
      </c:catAx>
      <c:valAx>
        <c:axId val="-560003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60004208"/>
        <c:crosses val="autoZero"/>
        <c:crossBetween val="between"/>
      </c:valAx>
      <c:serAx>
        <c:axId val="-362980928"/>
        <c:scaling>
          <c:orientation val="minMax"/>
        </c:scaling>
        <c:delete val="0"/>
        <c:axPos val="b"/>
        <c:majorTickMark val="out"/>
        <c:minorTickMark val="none"/>
        <c:tickLblPos val="nextTo"/>
        <c:crossAx val="-560003664"/>
        <c:crosses val="autoZero"/>
      </c:ser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CABA8-D396-B043-AA93-CA4751B82FED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28F6F-C4BF-974A-8917-A356AFEAE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video. Click to 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28F6F-C4BF-974A-8917-A356AFEAE5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6/14/2013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Safety, Speed, Efficiency, Real Time Statistics and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Sheet 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Scanning automatically splits multiple sheets in a single document </a:t>
            </a:r>
          </a:p>
          <a:p>
            <a:r>
              <a:rPr lang="en-US" dirty="0" smtClean="0"/>
              <a:t>Supporting documentation can be attached to check sheets</a:t>
            </a:r>
          </a:p>
          <a:p>
            <a:r>
              <a:rPr lang="en-US" dirty="0"/>
              <a:t>P</a:t>
            </a:r>
            <a:r>
              <a:rPr lang="en-US" dirty="0" smtClean="0"/>
              <a:t>ages scanned upside-down are automatically rotated</a:t>
            </a:r>
          </a:p>
          <a:p>
            <a:r>
              <a:rPr lang="en-US" dirty="0" smtClean="0"/>
              <a:t>Automatic </a:t>
            </a:r>
            <a:r>
              <a:rPr lang="en-US" dirty="0"/>
              <a:t>completion of barcoded check sheets saves several FTEs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2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Turnover Package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turnover packages has traditionally been time consuming and manual</a:t>
            </a:r>
          </a:p>
          <a:p>
            <a:r>
              <a:rPr lang="en-US" dirty="0" smtClean="0"/>
              <a:t>We already have most of the documentation in the system and can generate </a:t>
            </a:r>
            <a:r>
              <a:rPr lang="en-US" smtClean="0"/>
              <a:t>a skeleton </a:t>
            </a:r>
            <a:r>
              <a:rPr lang="en-US" dirty="0" smtClean="0"/>
              <a:t>turnover package in a matter of minutes</a:t>
            </a:r>
          </a:p>
          <a:p>
            <a:r>
              <a:rPr lang="en-US" dirty="0" smtClean="0"/>
              <a:t>No longer will you have to scramble for check sheets or report to include in a turnover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is local and has experience with the needs of site</a:t>
            </a:r>
          </a:p>
          <a:p>
            <a:r>
              <a:rPr lang="en-US" dirty="0" smtClean="0"/>
              <a:t>We’re highly available, highly responsive and you never have to wait 8 hours for somebody in Norway or Australia to get into the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Templated</a:t>
            </a:r>
            <a:r>
              <a:rPr lang="en-US" dirty="0" smtClean="0"/>
              <a:t> Tag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facilities have duplicated areas such as well pads or pump stations</a:t>
            </a:r>
          </a:p>
          <a:p>
            <a:r>
              <a:rPr lang="en-US" dirty="0" smtClean="0"/>
              <a:t>We speed up information entry by allowing for a set of tags to be set up as a template and duplicated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Missed preservation actions can be costly and dangerous</a:t>
            </a:r>
          </a:p>
          <a:p>
            <a:r>
              <a:rPr lang="en-US" dirty="0" smtClean="0"/>
              <a:t>Incorrect equipment storage poses a threat to the project timeline and 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1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882587"/>
            <a:ext cx="7581901" cy="44427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Provides </a:t>
            </a:r>
            <a:r>
              <a:rPr lang="en-US" dirty="0"/>
              <a:t>verification that required preservation tasks have been completed</a:t>
            </a:r>
          </a:p>
          <a:p>
            <a:r>
              <a:rPr lang="en-US" dirty="0"/>
              <a:t>Provides scheduling and notification of upcoming tasks, and notification reports of delinquent required </a:t>
            </a:r>
            <a:r>
              <a:rPr lang="en-US" dirty="0" smtClean="0"/>
              <a:t>activities</a:t>
            </a:r>
            <a:endParaRPr lang="en-US" dirty="0"/>
          </a:p>
          <a:p>
            <a:r>
              <a:rPr lang="en-US" dirty="0"/>
              <a:t>Provides and archives an auditable preservation record for all </a:t>
            </a:r>
            <a:r>
              <a:rPr lang="en-US" dirty="0" smtClean="0"/>
              <a:t>equipment</a:t>
            </a:r>
          </a:p>
          <a:p>
            <a:r>
              <a:rPr lang="en-US" dirty="0"/>
              <a:t>Track upcoming and delinquent preservations </a:t>
            </a:r>
          </a:p>
          <a:p>
            <a:r>
              <a:rPr lang="en-US" dirty="0"/>
              <a:t>Instrument preservations by contractor to ensure no one contractor is the source of missed completions</a:t>
            </a:r>
          </a:p>
          <a:p>
            <a:r>
              <a:rPr lang="en-US" dirty="0"/>
              <a:t>Generate work </a:t>
            </a:r>
            <a:r>
              <a:rPr lang="en-US" dirty="0" smtClean="0"/>
              <a:t>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531"/>
            <a:ext cx="9216792" cy="52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9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Entry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bottleneck in completions is the processing of check sheets</a:t>
            </a:r>
          </a:p>
          <a:p>
            <a:r>
              <a:rPr lang="en-US" dirty="0" smtClean="0"/>
              <a:t>We eliminate this by providing tablets in the field which automatically sync with the completions database</a:t>
            </a:r>
          </a:p>
          <a:p>
            <a:r>
              <a:rPr lang="en-US" dirty="0" smtClean="0"/>
              <a:t>This provides a real-time view of completions and further reduces staffing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8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Deficiency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Tracking of deficiencies identified during </a:t>
            </a:r>
            <a:r>
              <a:rPr lang="en-US" dirty="0" err="1" smtClean="0"/>
              <a:t>walkdowns</a:t>
            </a:r>
            <a:r>
              <a:rPr lang="en-US" dirty="0" smtClean="0"/>
              <a:t> is traditionally time consuming</a:t>
            </a:r>
          </a:p>
          <a:p>
            <a:r>
              <a:rPr lang="en-US" dirty="0" smtClean="0"/>
              <a:t>We provide a rapid entry tool on tablets to manage punch item generation and sign off</a:t>
            </a:r>
          </a:p>
          <a:p>
            <a:r>
              <a:rPr lang="en-US" dirty="0" smtClean="0"/>
              <a:t>Photos and drawings can be attached to communicate exactly what the problem is</a:t>
            </a:r>
          </a:p>
          <a:p>
            <a:r>
              <a:rPr lang="en-US" dirty="0" smtClean="0"/>
              <a:t>Utilize secure electronic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285377"/>
            <a:ext cx="7581901" cy="1653988"/>
          </a:xfrm>
        </p:spPr>
        <p:txBody>
          <a:bodyPr/>
          <a:lstStyle/>
          <a:p>
            <a:r>
              <a:rPr lang="en-US" dirty="0" smtClean="0"/>
              <a:t>Unlike faceless EPCMs we specialize in completions</a:t>
            </a:r>
            <a:endParaRPr lang="en-US" dirty="0"/>
          </a:p>
        </p:txBody>
      </p:sp>
      <p:pic>
        <p:nvPicPr>
          <p:cNvPr id="1026" name="Picture 2" descr="http://images2.wikia.nocookie.net/__cb20110727145234/tardis/images/thumb/1/13/Silent.jpg/1000px-Silen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505116"/>
            <a:ext cx="9144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45702"/>
            <a:ext cx="4074944" cy="1653988"/>
          </a:xfrm>
        </p:spPr>
        <p:txBody>
          <a:bodyPr/>
          <a:lstStyle/>
          <a:p>
            <a:r>
              <a:rPr lang="en-US" dirty="0" smtClean="0"/>
              <a:t>Android Punch Item Tool</a:t>
            </a:r>
            <a:endParaRPr lang="en-US" dirty="0"/>
          </a:p>
        </p:txBody>
      </p:sp>
      <p:pic>
        <p:nvPicPr>
          <p:cNvPr id="4" name="Picture 3" descr="Screen Shot 2013-05-14 at 10.24.07 P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6" y="0"/>
            <a:ext cx="428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5-14 at 10.23.36 P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848" y="0"/>
            <a:ext cx="4305152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79463" y="345702"/>
            <a:ext cx="4074944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Android Punch Item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6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Based </a:t>
            </a:r>
            <a:r>
              <a:rPr lang="en-US" dirty="0" err="1" smtClean="0"/>
              <a:t>PnID</a:t>
            </a:r>
            <a:r>
              <a:rPr lang="en-US" dirty="0" smtClean="0"/>
              <a:t> Markup and Scoping</a:t>
            </a:r>
            <a:endParaRPr lang="en-US" dirty="0"/>
          </a:p>
        </p:txBody>
      </p:sp>
      <p:pic>
        <p:nvPicPr>
          <p:cNvPr id="4" name="marku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1138" y="1882775"/>
            <a:ext cx="6176962" cy="3952875"/>
          </a:xfrm>
        </p:spPr>
      </p:pic>
    </p:spTree>
    <p:extLst>
      <p:ext uri="{BB962C8B-B14F-4D97-AF65-F5344CB8AC3E}">
        <p14:creationId xmlns:p14="http://schemas.microsoft.com/office/powerpoint/2010/main" val="38602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Skylines</a:t>
            </a:r>
          </a:p>
          <a:p>
            <a:r>
              <a:rPr lang="en-US" dirty="0" smtClean="0"/>
              <a:t>Graphs</a:t>
            </a:r>
          </a:p>
          <a:p>
            <a:r>
              <a:rPr lang="en-US" dirty="0" smtClean="0"/>
              <a:t>Printable dashboards</a:t>
            </a:r>
          </a:p>
          <a:p>
            <a:r>
              <a:rPr lang="en-US" dirty="0" smtClean="0"/>
              <a:t>Animations</a:t>
            </a:r>
          </a:p>
          <a:p>
            <a:r>
              <a:rPr lang="en-US" dirty="0" smtClean="0"/>
              <a:t>We believe in delighting our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380"/>
            <a:ext cx="9144000" cy="6563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8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Completions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Unlike regular completions groups we work on multiple projects at once</a:t>
            </a:r>
          </a:p>
          <a:p>
            <a:r>
              <a:rPr lang="en-US" dirty="0" smtClean="0"/>
              <a:t>You only pay for the hours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250954"/>
              </p:ext>
            </p:extLst>
          </p:nvPr>
        </p:nvGraphicFramePr>
        <p:xfrm>
          <a:off x="301625" y="1539875"/>
          <a:ext cx="8461375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3810000" y="1920875"/>
            <a:ext cx="2762250" cy="111125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Insufficient capacity causing delay </a:t>
            </a: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779462" y="2801937"/>
            <a:ext cx="1905001" cy="904875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Resources wasted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Completions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791435"/>
              </p:ext>
            </p:extLst>
          </p:nvPr>
        </p:nvGraphicFramePr>
        <p:xfrm>
          <a:off x="365125" y="1476375"/>
          <a:ext cx="8302625" cy="5000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Callout 5"/>
          <p:cNvSpPr/>
          <p:nvPr/>
        </p:nvSpPr>
        <p:spPr>
          <a:xfrm>
            <a:off x="4413250" y="1936750"/>
            <a:ext cx="2222500" cy="1333500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Resourcing matches demand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4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Team has Decades of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successful projects</a:t>
            </a:r>
          </a:p>
          <a:p>
            <a:r>
              <a:rPr lang="en-US" dirty="0" smtClean="0"/>
              <a:t>Hundreds of lessons learned </a:t>
            </a:r>
          </a:p>
          <a:p>
            <a:r>
              <a:rPr lang="en-US" dirty="0" smtClean="0"/>
              <a:t>We know what pitfalls to avoid</a:t>
            </a:r>
          </a:p>
          <a:p>
            <a:r>
              <a:rPr lang="en-US" dirty="0" smtClean="0"/>
              <a:t>Provide input and guidance at the early design stages to reduce costs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Project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0" y="1922136"/>
            <a:ext cx="9202723" cy="447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3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Independent Tag Hierarchies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Say what?</a:t>
            </a:r>
          </a:p>
          <a:p>
            <a:r>
              <a:rPr lang="en-US" dirty="0"/>
              <a:t>We provide a customizable View Point on the Project / Completions Status from an EWP / CWP; Sub-System / System or Area </a:t>
            </a:r>
            <a:r>
              <a:rPr lang="en-US" dirty="0" smtClean="0"/>
              <a:t>perspective</a:t>
            </a:r>
            <a:endParaRPr lang="en-US" dirty="0"/>
          </a:p>
          <a:p>
            <a:r>
              <a:rPr lang="en-US" dirty="0" smtClean="0"/>
              <a:t>Every discipline and department can roll up the numbers as fits their purpose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Dashboards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information at a glance</a:t>
            </a:r>
          </a:p>
          <a:p>
            <a:r>
              <a:rPr lang="en-US" dirty="0" smtClean="0"/>
              <a:t>Can provide hourly, daily, weekly or monthly progress reports</a:t>
            </a:r>
          </a:p>
          <a:p>
            <a:r>
              <a:rPr lang="en-US" dirty="0" smtClean="0"/>
              <a:t>Are configurable for each user so that only the important information is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Dashboards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90" y="1213745"/>
            <a:ext cx="9227890" cy="680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Thought Out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82588"/>
            <a:ext cx="7189788" cy="3953436"/>
          </a:xfrm>
        </p:spPr>
        <p:txBody>
          <a:bodyPr/>
          <a:lstStyle/>
          <a:p>
            <a:r>
              <a:rPr lang="en-US" dirty="0" smtClean="0"/>
              <a:t>Designed for the average user</a:t>
            </a:r>
          </a:p>
          <a:p>
            <a:r>
              <a:rPr lang="en-US" dirty="0" smtClean="0"/>
              <a:t>Complexity is hidden</a:t>
            </a:r>
          </a:p>
          <a:p>
            <a:r>
              <a:rPr lang="en-US" dirty="0" smtClean="0"/>
              <a:t>Intuitive to use with minimal training</a:t>
            </a:r>
          </a:p>
          <a:p>
            <a:r>
              <a:rPr lang="en-US" dirty="0" smtClean="0"/>
              <a:t>Usability is key</a:t>
            </a:r>
          </a:p>
          <a:p>
            <a:r>
              <a:rPr lang="en-US" dirty="0" smtClean="0"/>
              <a:t>Our application is built around making common tasks such as scoping easy</a:t>
            </a:r>
            <a:endParaRPr lang="en-US" dirty="0"/>
          </a:p>
        </p:txBody>
      </p:sp>
      <p:pic>
        <p:nvPicPr>
          <p:cNvPr id="4" name="Picture 3" descr="Screen Shot 2013-05-14 at 11.18.54 P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62" y="0"/>
            <a:ext cx="962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0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Sheet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Barcoded check sheets with your check sheets or choose from our library of check sheets</a:t>
            </a:r>
          </a:p>
          <a:p>
            <a:r>
              <a:rPr lang="en-US" dirty="0" smtClean="0"/>
              <a:t>Generated check sheets(ITRs) can be prepopulated with any information you choose: tag number, system number, even test pressures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1698</TotalTime>
  <Words>604</Words>
  <Application>Microsoft Office PowerPoint</Application>
  <PresentationFormat>On-screen Show (4:3)</PresentationFormat>
  <Paragraphs>82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Candara</vt:lpstr>
      <vt:lpstr>Orbit</vt:lpstr>
      <vt:lpstr>Completions</vt:lpstr>
      <vt:lpstr>Unlike faceless EPCMs we specialize in completions</vt:lpstr>
      <vt:lpstr>Our Team has Decades of Experience</vt:lpstr>
      <vt:lpstr>Multiple Project Reporting</vt:lpstr>
      <vt:lpstr>Multiple Independent Tag Hierarchies</vt:lpstr>
      <vt:lpstr>Project Dashboards</vt:lpstr>
      <vt:lpstr>Project Dashboards</vt:lpstr>
      <vt:lpstr>Well Thought Out Design</vt:lpstr>
      <vt:lpstr>Check Sheet Generation</vt:lpstr>
      <vt:lpstr>Check Sheet Scanning</vt:lpstr>
      <vt:lpstr>Turnover Package Creation</vt:lpstr>
      <vt:lpstr>Rapid Response</vt:lpstr>
      <vt:lpstr>Templated Tag Entry</vt:lpstr>
      <vt:lpstr>Preservation</vt:lpstr>
      <vt:lpstr>Preservations</vt:lpstr>
      <vt:lpstr>Preservations</vt:lpstr>
      <vt:lpstr>Field Entry Devices</vt:lpstr>
      <vt:lpstr>Deficiency Tracking</vt:lpstr>
      <vt:lpstr>PowerPoint Presentation</vt:lpstr>
      <vt:lpstr>Android Punch Item Tool</vt:lpstr>
      <vt:lpstr>PowerPoint Presentation</vt:lpstr>
      <vt:lpstr>Browser Based PnID Markup and Scoping</vt:lpstr>
      <vt:lpstr>Advanced Reporting</vt:lpstr>
      <vt:lpstr>Skyline</vt:lpstr>
      <vt:lpstr>Elastic Completions</vt:lpstr>
      <vt:lpstr>Traditional</vt:lpstr>
      <vt:lpstr>Elastic Completions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Completions</dc:title>
  <dc:creator>Simon Timms</dc:creator>
  <cp:lastModifiedBy>simon timms</cp:lastModifiedBy>
  <cp:revision>27</cp:revision>
  <dcterms:created xsi:type="dcterms:W3CDTF">2013-05-10T19:19:17Z</dcterms:created>
  <dcterms:modified xsi:type="dcterms:W3CDTF">2013-06-14T21:08:12Z</dcterms:modified>
</cp:coreProperties>
</file>